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微軟正黑體" panose="020B0604030504040204" pitchFamily="34" charset="-120"/>
      <p:regular r:id="rId21"/>
      <p:bold r:id="rId22"/>
    </p:embeddedFont>
    <p:embeddedFont>
      <p:font typeface="DFKai-SB" panose="03000509000000000000" pitchFamily="65" charset="-12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aramond" panose="02020404030301010803" pitchFamily="18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1bidOlaEHzlrFc5KEoHN7trKA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0" descr="HD-PanelTitle-GrommetsCombin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0"/>
          <p:cNvSpPr txBox="1"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41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3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7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84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61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dt" idx="10"/>
          </p:nvPr>
        </p:nvSpPr>
        <p:spPr>
          <a:xfrm>
            <a:off x="7983232" y="5037663"/>
            <a:ext cx="89746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ftr" idx="11"/>
          </p:nvPr>
        </p:nvSpPr>
        <p:spPr>
          <a:xfrm>
            <a:off x="2692397" y="5037663"/>
            <a:ext cx="5214635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ldNum" idx="12"/>
          </p:nvPr>
        </p:nvSpPr>
        <p:spPr>
          <a:xfrm>
            <a:off x="8956900" y="5037663"/>
            <a:ext cx="55116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Google Shape;23;p20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w="15875" cap="flat" cmpd="sng">
            <a:solidFill>
              <a:srgbClr val="E8D08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全景圖片 (含標題)">
  <p:cSld name="全景圖片 (含標題)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 txBox="1"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>
            <a:spLocks noGrp="1"/>
          </p:cNvSpPr>
          <p:nvPr>
            <p:ph type="pic" idx="2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noFill/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4" name="Google Shape;84;p29"/>
          <p:cNvSpPr txBox="1">
            <a:spLocks noGrp="1"/>
          </p:cNvSpPr>
          <p:nvPr>
            <p:ph type="body" idx="1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161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說明文字">
  <p:cSld name="標題與說明文字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"/>
          <p:cNvSpPr txBox="1"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0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0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4" name="Google Shape;94;p30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w="15875" cap="flat" cmpd="sng">
            <a:solidFill>
              <a:srgbClr val="E8D08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標題)">
  <p:cSld name="引述 (含標題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1"/>
          <p:cNvSpPr txBox="1"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1"/>
          <p:cNvSpPr txBox="1">
            <a:spLocks noGrp="1"/>
          </p:cNvSpPr>
          <p:nvPr>
            <p:ph type="body" idx="1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300"/>
              <a:buFont typeface="Garamond"/>
              <a:buNone/>
              <a:defRPr sz="20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300"/>
              <a:buFont typeface="Garamond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070"/>
              <a:buFont typeface="Garamond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840"/>
              <a:buFont typeface="Garamond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Font typeface="Garamond"/>
              <a:buNone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1"/>
          <p:cNvSpPr txBox="1">
            <a:spLocks noGrp="1"/>
          </p:cNvSpPr>
          <p:nvPr>
            <p:ph type="body" idx="2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31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1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1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3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03" name="Google Shape;103;p31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04" name="Google Shape;104;p31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w="15875" cap="flat" cmpd="sng">
            <a:solidFill>
              <a:srgbClr val="E8D08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2"/>
          <p:cNvSpPr txBox="1"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2"/>
          <p:cNvSpPr txBox="1"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32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2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2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3"/>
          <p:cNvSpPr txBox="1"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body" idx="1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33"/>
          <p:cNvSpPr txBox="1">
            <a:spLocks noGrp="1"/>
          </p:cNvSpPr>
          <p:nvPr>
            <p:ph type="body" idx="2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3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3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3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3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19" name="Google Shape;119;p33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20" name="Google Shape;120;p33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w="15875" cap="flat" cmpd="sng">
            <a:solidFill>
              <a:srgbClr val="E8D08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4"/>
          <p:cNvSpPr txBox="1"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4"/>
          <p:cNvSpPr txBox="1">
            <a:spLocks noGrp="1"/>
          </p:cNvSpPr>
          <p:nvPr>
            <p:ph type="body" idx="1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3220"/>
              <a:buNone/>
              <a:defRPr sz="2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4"/>
          <p:cNvSpPr txBox="1">
            <a:spLocks noGrp="1"/>
          </p:cNvSpPr>
          <p:nvPr>
            <p:ph type="body" idx="2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34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4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4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8" name="Google Shape;128;p34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w="15875" cap="flat" cmpd="sng">
            <a:solidFill>
              <a:srgbClr val="E8D08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5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5"/>
          <p:cNvSpPr txBox="1">
            <a:spLocks noGrp="1"/>
          </p:cNvSpPr>
          <p:nvPr>
            <p:ph type="body" idx="1"/>
          </p:nvPr>
        </p:nvSpPr>
        <p:spPr>
          <a:xfrm rot="5400000">
            <a:off x="4436531" y="-584198"/>
            <a:ext cx="3318936" cy="960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5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5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5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35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rgbClr val="E8D08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6"/>
          <p:cNvSpPr txBox="1">
            <a:spLocks noGrp="1"/>
          </p:cNvSpPr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6"/>
          <p:cNvSpPr txBox="1">
            <a:spLocks noGrp="1"/>
          </p:cNvSpPr>
          <p:nvPr>
            <p:ph type="body" idx="1"/>
          </p:nvPr>
        </p:nvSpPr>
        <p:spPr>
          <a:xfrm rot="5400000">
            <a:off x="2565043" y="-287514"/>
            <a:ext cx="4893734" cy="743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36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2" name="Google Shape;142;p36"/>
          <p:cNvCxnSpPr/>
          <p:nvPr/>
        </p:nvCxnSpPr>
        <p:spPr>
          <a:xfrm>
            <a:off x="8863890" y="990600"/>
            <a:ext cx="0" cy="4876800"/>
          </a:xfrm>
          <a:prstGeom prst="straightConnector1">
            <a:avLst/>
          </a:prstGeom>
          <a:noFill/>
          <a:ln w="15875" cap="flat" cmpd="sng">
            <a:solidFill>
              <a:srgbClr val="E8D08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21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rgbClr val="E8D08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" name="Google Shape;37;p22"/>
          <p:cNvCxnSpPr/>
          <p:nvPr/>
        </p:nvCxnSpPr>
        <p:spPr>
          <a:xfrm>
            <a:off x="2012723" y="3710585"/>
            <a:ext cx="8163380" cy="0"/>
          </a:xfrm>
          <a:prstGeom prst="straightConnector1">
            <a:avLst/>
          </a:prstGeom>
          <a:noFill/>
          <a:ln w="15875" cap="flat" cmpd="sng">
            <a:solidFill>
              <a:srgbClr val="E8D08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23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rgbClr val="E8D08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23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1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2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3220"/>
              <a:buNone/>
              <a:defRPr sz="28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3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2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body" idx="3"/>
          </p:nvPr>
        </p:nvSpPr>
        <p:spPr>
          <a:xfrm>
            <a:off x="6180671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3220"/>
              <a:buNone/>
              <a:defRPr sz="28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3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body" idx="4"/>
          </p:nvPr>
        </p:nvSpPr>
        <p:spPr>
          <a:xfrm>
            <a:off x="6180671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" name="Google Shape;55;p24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rgbClr val="E8D08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5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1" name="Google Shape;61;p25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w="15875" cap="flat" cmpd="sng">
            <a:solidFill>
              <a:srgbClr val="E8D08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 txBox="1"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60045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body" idx="2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" name="Google Shape;73;p27"/>
          <p:cNvCxnSpPr/>
          <p:nvPr/>
        </p:nvCxnSpPr>
        <p:spPr>
          <a:xfrm>
            <a:off x="1396169" y="2912533"/>
            <a:ext cx="3514498" cy="0"/>
          </a:xfrm>
          <a:prstGeom prst="straightConnector1">
            <a:avLst/>
          </a:prstGeom>
          <a:noFill/>
          <a:ln w="15875" cap="flat" cmpd="sng">
            <a:solidFill>
              <a:srgbClr val="E8D08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>
            <a:spLocks noGrp="1"/>
          </p:cNvSpPr>
          <p:nvPr>
            <p:ph type="pic" idx="2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noFill/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" name="Google Shape;77;p28"/>
          <p:cNvSpPr txBox="1">
            <a:spLocks noGrp="1"/>
          </p:cNvSpPr>
          <p:nvPr>
            <p:ph type="body" idx="1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207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9" descr="HD-PanelContent-GrommetsCombin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9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386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  <a:defRPr sz="2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7465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sz="20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6004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5439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3083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3083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3200400" marR="0" lvl="6" indent="-330835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657600" marR="0" lvl="7" indent="-330834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114800" marR="0" lvl="8" indent="-330834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dt" idx="10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ft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Operating System</a:t>
            </a:r>
            <a:endParaRPr sz="6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LAB_2# Kernel Data Structures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Makefile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10"/>
          <p:cNvSpPr txBox="1"/>
          <p:nvPr/>
        </p:nvSpPr>
        <p:spPr>
          <a:xfrm>
            <a:off x="7197727" y="3029066"/>
            <a:ext cx="424814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obj-m：表示需要編繹成module的目標</a:t>
            </a: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檔案名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集合，編譯的方式為編譯成區塊。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KVERSION := $(shell </a:t>
            </a:r>
            <a:r>
              <a:rPr lang="en-US" sz="1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uname -r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)：取得 kernel 版本。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KERNEL_DIR = /usr/src/linux-headers-$(KVERSION)/ :編譯 kernel 需要 include kernel 目錄。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0" name="Google Shape;22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402" y="3442190"/>
            <a:ext cx="5526624" cy="148207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0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6523" y="3194130"/>
            <a:ext cx="6892535" cy="199465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1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Makefile</a:t>
            </a:r>
            <a:endParaRPr/>
          </a:p>
        </p:txBody>
      </p:sp>
      <p:sp>
        <p:nvSpPr>
          <p:cNvPr id="228" name="Google Shape;228;p11"/>
          <p:cNvSpPr/>
          <p:nvPr/>
        </p:nvSpPr>
        <p:spPr>
          <a:xfrm>
            <a:off x="7285522" y="2677826"/>
            <a:ext cx="4403555" cy="3027270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: make的執行動作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clean : make的清除動作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C: 跟make說kernel module目錄在哪裡。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PWD : = $(shell pwd)：取得目前目錄。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= $(PWD): Makefile 從該目錄中讀取，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傳遞參數給 M。</a:t>
            </a:r>
            <a:endParaRPr/>
          </a:p>
        </p:txBody>
      </p:sp>
      <p:sp>
        <p:nvSpPr>
          <p:cNvPr id="229" name="Google Shape;229;p11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30" name="Google Shape;230;p11"/>
          <p:cNvSpPr txBox="1"/>
          <p:nvPr/>
        </p:nvSpPr>
        <p:spPr>
          <a:xfrm>
            <a:off x="1414797" y="5528381"/>
            <a:ext cx="41985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檔名只能以 Makefile 命名。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Complie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12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5000"/>
              <a:buFont typeface="Garamond"/>
              <a:buAutoNum type="arabicPeriod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Ctrl + Alt + T 開啟終端機，輸入“</a:t>
            </a:r>
            <a:r>
              <a:rPr lang="en-US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make</a:t>
            </a:r>
            <a:r>
              <a:rPr lang="en-US">
                <a:latin typeface="DFKai-SB"/>
                <a:ea typeface="DFKai-SB"/>
                <a:cs typeface="DFKai-SB"/>
                <a:sym typeface="DFKai-SB"/>
              </a:rPr>
              <a:t>”指令，把 xxx.c 跟 Makefile 兩個檔案編譯。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457200" lvl="0" indent="-457200" algn="l" rtl="0">
              <a:lnSpc>
                <a:spcPct val="150000"/>
              </a:lnSpc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15000"/>
              <a:buFont typeface="Garamond"/>
              <a:buAutoNum type="arabicPeriod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輸入 </a:t>
            </a:r>
            <a:r>
              <a:rPr lang="en-US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sudo insmod xxx.ko </a:t>
            </a:r>
            <a:r>
              <a:rPr lang="en-US">
                <a:latin typeface="DFKai-SB"/>
                <a:ea typeface="DFKai-SB"/>
                <a:cs typeface="DFKai-SB"/>
                <a:sym typeface="DFKai-SB"/>
              </a:rPr>
              <a:t>(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呼叫simple_init 這個 function</a:t>
            </a:r>
            <a:r>
              <a:rPr lang="en-US">
                <a:latin typeface="DFKai-SB"/>
                <a:ea typeface="DFKai-SB"/>
                <a:cs typeface="DFKai-SB"/>
                <a:sym typeface="DFKai-SB"/>
              </a:rPr>
              <a:t>)</a:t>
            </a:r>
            <a:endParaRPr/>
          </a:p>
          <a:p>
            <a:pPr marL="457200" lvl="0" indent="-457200" algn="l" rtl="0">
              <a:lnSpc>
                <a:spcPct val="150000"/>
              </a:lnSpc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15000"/>
              <a:buFont typeface="Garamond"/>
              <a:buAutoNum type="arabicPeriod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輸入 Linux password (此時輸入登入密碼不會顯示)</a:t>
            </a:r>
            <a:endParaRPr/>
          </a:p>
          <a:p>
            <a:pPr marL="457200" lvl="0" indent="-457200" algn="l" rtl="0">
              <a:lnSpc>
                <a:spcPct val="150000"/>
              </a:lnSpc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15000"/>
              <a:buFont typeface="Garamond"/>
              <a:buAutoNum type="arabicPeriod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輸入 </a:t>
            </a:r>
            <a:r>
              <a:rPr lang="en-US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sudo rmmod xxx.ko </a:t>
            </a:r>
            <a:r>
              <a:rPr lang="en-US">
                <a:latin typeface="DFKai-SB"/>
                <a:ea typeface="DFKai-SB"/>
                <a:cs typeface="DFKai-SB"/>
                <a:sym typeface="DFKai-SB"/>
              </a:rPr>
              <a:t>(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呼叫simple_exit 這個 function</a:t>
            </a:r>
            <a:r>
              <a:rPr lang="en-US">
                <a:latin typeface="DFKai-SB"/>
                <a:ea typeface="DFKai-SB"/>
                <a:cs typeface="DFKai-SB"/>
                <a:sym typeface="DFKai-SB"/>
              </a:rPr>
              <a:t>)</a:t>
            </a:r>
            <a:endParaRPr/>
          </a:p>
          <a:p>
            <a:pPr marL="457200" lvl="0" indent="-457200" algn="l" rtl="0">
              <a:lnSpc>
                <a:spcPct val="150000"/>
              </a:lnSpc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15000"/>
              <a:buFont typeface="Garamond"/>
              <a:buAutoNum type="arabicPeriod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輸入“</a:t>
            </a:r>
            <a:r>
              <a:rPr lang="en-US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dmesg</a:t>
            </a:r>
            <a:r>
              <a:rPr lang="en-US">
                <a:latin typeface="DFKai-SB"/>
                <a:ea typeface="DFKai-SB"/>
                <a:cs typeface="DFKai-SB"/>
                <a:sym typeface="DFKai-SB"/>
              </a:rPr>
              <a:t>”顯示結果。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044"/>
              </a:spcBef>
              <a:spcAft>
                <a:spcPts val="0"/>
              </a:spcAft>
              <a:buSzPct val="115000"/>
              <a:buNone/>
            </a:pP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37" name="Google Shape;237;p12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Complie</a:t>
            </a:r>
            <a:endParaRPr/>
          </a:p>
        </p:txBody>
      </p:sp>
      <p:pic>
        <p:nvPicPr>
          <p:cNvPr id="243" name="Google Shape;243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63792" y="2139695"/>
            <a:ext cx="7299680" cy="45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3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5" name="Google Shape;245;p13"/>
          <p:cNvSpPr txBox="1"/>
          <p:nvPr/>
        </p:nvSpPr>
        <p:spPr>
          <a:xfrm>
            <a:off x="4197755" y="4190012"/>
            <a:ext cx="75552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命名檔案</a:t>
            </a: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不能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以module命名，例如:kernel、 module。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Complie</a:t>
            </a:r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Ctrl + Alt + T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開啟終端機，輸入“</a:t>
            </a:r>
            <a:r>
              <a:rPr lang="en-US" dirty="0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”指令，把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xxx.c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跟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Makefile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兩個檔案編譯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。(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在自己創建的資料夾底下，cd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進入資料夾。或右鍵開啟終端機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dirty="0"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endParaRPr dirty="0"/>
          </a:p>
        </p:txBody>
      </p:sp>
      <p:pic>
        <p:nvPicPr>
          <p:cNvPr id="252" name="Google Shape;25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8542" y="3467855"/>
            <a:ext cx="5554737" cy="331176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4"/>
          <p:cNvSpPr/>
          <p:nvPr/>
        </p:nvSpPr>
        <p:spPr>
          <a:xfrm>
            <a:off x="3418542" y="3656063"/>
            <a:ext cx="5554738" cy="148120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54" name="Google Shape;254;p14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Complie</a:t>
            </a:r>
            <a:endParaRPr/>
          </a:p>
        </p:txBody>
      </p:sp>
      <p:pic>
        <p:nvPicPr>
          <p:cNvPr id="260" name="Google Shape;260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67881" y="2303060"/>
            <a:ext cx="7856237" cy="422757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5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6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Compile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7" name="Google Shape;267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5402" y="2698778"/>
            <a:ext cx="5476766" cy="33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6"/>
          <p:cNvSpPr txBox="1"/>
          <p:nvPr/>
        </p:nvSpPr>
        <p:spPr>
          <a:xfrm>
            <a:off x="7611575" y="3203553"/>
            <a:ext cx="34452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AutoNum type="arabicPeriod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當使用 sudo insmod list.ko 時，會自動的呼叫simple_init 這個 function。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AutoNum type="arabicPeriod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輸入終端機密碼。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AutoNum type="arabicPeriod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輸入dmesg顯示結果。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16"/>
          <p:cNvSpPr/>
          <p:nvPr/>
        </p:nvSpPr>
        <p:spPr>
          <a:xfrm>
            <a:off x="1295403" y="3041780"/>
            <a:ext cx="5476766" cy="1175657"/>
          </a:xfrm>
          <a:prstGeom prst="rect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70" name="Google Shape;270;p16"/>
          <p:cNvSpPr/>
          <p:nvPr/>
        </p:nvSpPr>
        <p:spPr>
          <a:xfrm>
            <a:off x="1295401" y="4217437"/>
            <a:ext cx="5476766" cy="412779"/>
          </a:xfrm>
          <a:prstGeom prst="rect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71" name="Google Shape;27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2149" y="2528854"/>
            <a:ext cx="6203270" cy="378994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6"/>
          <p:cNvSpPr/>
          <p:nvPr/>
        </p:nvSpPr>
        <p:spPr>
          <a:xfrm>
            <a:off x="932148" y="2755404"/>
            <a:ext cx="6203271" cy="617741"/>
          </a:xfrm>
          <a:prstGeom prst="rect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73" name="Google Shape;27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0661" y="2455214"/>
            <a:ext cx="6486244" cy="386358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6"/>
          <p:cNvSpPr/>
          <p:nvPr/>
        </p:nvSpPr>
        <p:spPr>
          <a:xfrm>
            <a:off x="790660" y="5241286"/>
            <a:ext cx="6486245" cy="1075557"/>
          </a:xfrm>
          <a:prstGeom prst="rect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75" name="Google Shape;275;p16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Compile</a:t>
            </a:r>
            <a:endParaRPr/>
          </a:p>
        </p:txBody>
      </p:sp>
      <p:pic>
        <p:nvPicPr>
          <p:cNvPr id="281" name="Google Shape;281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5402" y="2640590"/>
            <a:ext cx="5524718" cy="33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7"/>
          <p:cNvSpPr txBox="1"/>
          <p:nvPr/>
        </p:nvSpPr>
        <p:spPr>
          <a:xfrm>
            <a:off x="7482885" y="3699362"/>
            <a:ext cx="320304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當使用 sudo rmmod list.ko 時，會自動的呼叫到 simple_exit 這個 function。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83" name="Google Shape;283;p17"/>
          <p:cNvSpPr/>
          <p:nvPr/>
        </p:nvSpPr>
        <p:spPr>
          <a:xfrm>
            <a:off x="1295402" y="3127217"/>
            <a:ext cx="5524718" cy="281002"/>
          </a:xfrm>
          <a:prstGeom prst="rect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84" name="Google Shape;28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795" y="2443896"/>
            <a:ext cx="6435932" cy="3923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7"/>
          <p:cNvSpPr/>
          <p:nvPr/>
        </p:nvSpPr>
        <p:spPr>
          <a:xfrm>
            <a:off x="839795" y="6018415"/>
            <a:ext cx="6375652" cy="221052"/>
          </a:xfrm>
          <a:prstGeom prst="rect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86" name="Google Shape;286;p17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98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DFKai-SB"/>
              <a:buNone/>
            </a:pPr>
            <a:r>
              <a:rPr lang="en-US" b="1" dirty="0" err="1">
                <a:latin typeface="DFKai-SB"/>
                <a:ea typeface="DFKai-SB"/>
                <a:cs typeface="DFKai-SB"/>
                <a:sym typeface="DFKai-SB"/>
              </a:rPr>
              <a:t>練習</a:t>
            </a:r>
            <a:endParaRPr dirty="0"/>
          </a:p>
        </p:txBody>
      </p:sp>
      <p:sp>
        <p:nvSpPr>
          <p:cNvPr id="292" name="Google Shape;292;p18"/>
          <p:cNvSpPr txBox="1">
            <a:spLocks noGrp="1"/>
          </p:cNvSpPr>
          <p:nvPr>
            <p:ph type="body" idx="1"/>
          </p:nvPr>
        </p:nvSpPr>
        <p:spPr>
          <a:xfrm>
            <a:off x="1295400" y="2530929"/>
            <a:ext cx="9860279" cy="418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indent="-457200">
              <a:spcBef>
                <a:spcPts val="1044"/>
              </a:spcBef>
              <a:buClr>
                <a:schemeClr val="dk1"/>
              </a:buClr>
              <a:buSzPct val="115000"/>
              <a:buFont typeface="+mj-lt"/>
              <a:buAutoNum type="arabicPeriod"/>
            </a:pPr>
            <a:r>
              <a:rPr lang="zh-TW" altLang="en-US" sz="4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r>
              <a:rPr lang="en-US" altLang="zh-TW" sz="4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Link</a:t>
            </a:r>
            <a:r>
              <a:rPr lang="en-US" altLang="zh-TW" sz="42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list</a:t>
            </a:r>
            <a:r>
              <a:rPr lang="zh-TW" altLang="en-US" sz="4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成</a:t>
            </a:r>
            <a:r>
              <a:rPr lang="zh-TW" altLang="en-US" sz="4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五筆資料</a:t>
            </a:r>
            <a:r>
              <a:rPr lang="zh-TW" altLang="en-US" sz="4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，並</a:t>
            </a:r>
            <a:r>
              <a:rPr lang="zh-TW" altLang="en-US" sz="4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依照特定順序</a:t>
            </a:r>
            <a:r>
              <a:rPr lang="zh-TW" altLang="en-US" sz="4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顯示在終端機上 </a:t>
            </a:r>
            <a:r>
              <a:rPr lang="en-US" altLang="zh-TW" sz="4200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4200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學號、英文名字、班級、性別、生日</a:t>
            </a:r>
            <a:r>
              <a:rPr lang="en-US" altLang="zh-TW" sz="4200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4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4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(50%)</a:t>
            </a:r>
            <a:endParaRPr lang="en-US" altLang="zh-TW" sz="4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-457200">
              <a:spcBef>
                <a:spcPts val="1044"/>
              </a:spcBef>
              <a:buClr>
                <a:schemeClr val="dk1"/>
              </a:buClr>
              <a:buSzPct val="115000"/>
              <a:buFont typeface="+mj-lt"/>
              <a:buAutoNum type="arabicPeriod"/>
            </a:pPr>
            <a:r>
              <a:rPr lang="zh-TW" altLang="en-US" sz="4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承上題，</a:t>
            </a:r>
            <a:r>
              <a:rPr lang="zh-TW" altLang="en-US" sz="4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先插入一個同學的資料在最前面，並且插入一個隨機人物資料在</a:t>
            </a:r>
            <a:r>
              <a:rPr lang="en-US" altLang="zh-TW" sz="4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list</a:t>
            </a:r>
            <a:r>
              <a:rPr lang="zh-TW" altLang="en-US" sz="4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的最後端</a:t>
            </a:r>
            <a:r>
              <a:rPr lang="en-US" altLang="zh-TW" sz="4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4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資料可隨意輸入，資料排序跟第一小題一樣</a:t>
            </a:r>
            <a:r>
              <a:rPr lang="en-US" altLang="zh-TW" sz="4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4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4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1" indent="0">
              <a:buClr>
                <a:schemeClr val="tx1"/>
              </a:buClr>
              <a:buNone/>
            </a:pPr>
            <a:r>
              <a:rPr lang="en-US" altLang="zh-TW" sz="25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HINTS</a:t>
            </a:r>
            <a:r>
              <a:rPr lang="zh-TW" altLang="en-US" sz="25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5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25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lang="en-US" altLang="zh-TW" sz="25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>
              <a:buClr>
                <a:schemeClr val="tx1"/>
              </a:buClr>
            </a:pPr>
            <a:r>
              <a:rPr lang="zh-TW" altLang="en-US" sz="25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就是將插入的第一個新節點變成</a:t>
            </a:r>
            <a:r>
              <a:rPr lang="en-US" altLang="zh-TW" sz="25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list_head</a:t>
            </a:r>
            <a:r>
              <a:rPr lang="zh-TW" altLang="en-US" sz="25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，最尾端的節點是插入的第二個節點。</a:t>
            </a:r>
            <a:endParaRPr lang="en-US" altLang="zh-TW" sz="25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1" indent="0">
              <a:buClr>
                <a:schemeClr val="tx1"/>
              </a:buClr>
              <a:buNone/>
            </a:pPr>
            <a:r>
              <a:rPr lang="en-US" altLang="zh-TW" sz="25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	{</a:t>
            </a:r>
            <a:r>
              <a:rPr lang="zh-TW" altLang="en-US" sz="25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新增第一個節點、第一題資料節點、插入的第二個節點</a:t>
            </a:r>
            <a:r>
              <a:rPr lang="en-US" altLang="zh-TW" sz="25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}</a:t>
            </a:r>
          </a:p>
          <a:p>
            <a:pPr lvl="1">
              <a:buClr>
                <a:schemeClr val="tx1"/>
              </a:buClr>
            </a:pPr>
            <a:r>
              <a:rPr lang="zh-TW" altLang="en-US" sz="25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插入尾端的</a:t>
            </a:r>
            <a:r>
              <a:rPr lang="en-US" altLang="zh-TW" sz="25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list</a:t>
            </a:r>
            <a:r>
              <a:rPr lang="zh-TW" altLang="en-US" sz="25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，可以使用</a:t>
            </a:r>
            <a:r>
              <a:rPr lang="en-US" altLang="zh-TW" sz="25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list_add_tail</a:t>
            </a:r>
            <a:r>
              <a:rPr lang="en-US" altLang="zh-TW" sz="25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()</a:t>
            </a:r>
            <a:r>
              <a:rPr lang="zh-TW" altLang="en-US" sz="25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25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554356" lvl="1" indent="0">
              <a:buClr>
                <a:schemeClr val="tx1"/>
              </a:buClr>
              <a:buNone/>
            </a:pPr>
            <a:endParaRPr lang="en-US" altLang="zh-TW" sz="25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zh-TW" altLang="en-US" sz="2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* 第</a:t>
            </a:r>
            <a:r>
              <a:rPr lang="en-US" altLang="zh-TW" sz="2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sz="2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題要求</a:t>
            </a:r>
            <a:r>
              <a:rPr lang="en-US" altLang="zh-TW" sz="2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: </a:t>
            </a:r>
            <a:r>
              <a:rPr lang="zh-TW" altLang="en-US" sz="2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需使用 </a:t>
            </a:r>
            <a:r>
              <a:rPr lang="en-US" altLang="zh-TW" sz="29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list_add</a:t>
            </a:r>
            <a:r>
              <a:rPr lang="en-US" altLang="zh-TW" sz="2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()</a:t>
            </a:r>
            <a:r>
              <a:rPr lang="zh-TW" altLang="en-US" sz="2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這個</a:t>
            </a:r>
            <a:r>
              <a:rPr lang="en-US" altLang="zh-TW" sz="2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function</a:t>
            </a:r>
            <a:r>
              <a:rPr lang="zh-TW" altLang="en-US" sz="2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使用時，請注意要插入的節點以及相關的</a:t>
            </a:r>
            <a:r>
              <a:rPr lang="en-US" altLang="zh-TW" sz="2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struct</a:t>
            </a:r>
            <a:r>
              <a:rPr lang="zh-TW" altLang="en-US" sz="2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是否已經初始化</a:t>
            </a:r>
            <a:r>
              <a:rPr lang="en-US" altLang="zh-TW" sz="2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		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zh-TW" altLang="en-US" sz="33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作業繳交格式</a:t>
            </a:r>
            <a:r>
              <a:rPr lang="en-US" altLang="zh-TW" sz="33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zh-TW" altLang="en-US" sz="33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第一小題的</a:t>
            </a:r>
            <a:r>
              <a:rPr lang="en-US" altLang="zh-TW" sz="33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.c</a:t>
            </a:r>
            <a:r>
              <a:rPr lang="zh-TW" altLang="en-US" sz="33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檔 </a:t>
            </a:r>
            <a:r>
              <a:rPr lang="en-US" altLang="zh-TW" sz="33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+</a:t>
            </a:r>
            <a:r>
              <a:rPr lang="zh-TW" altLang="en-US" sz="33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第二小題</a:t>
            </a:r>
            <a:r>
              <a:rPr lang="en-US" altLang="zh-TW" sz="33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.c</a:t>
            </a:r>
            <a:r>
              <a:rPr lang="zh-TW" altLang="en-US" sz="33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檔 </a:t>
            </a:r>
            <a:r>
              <a:rPr lang="en-US" altLang="zh-TW" sz="33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+ </a:t>
            </a:r>
            <a:r>
              <a:rPr lang="zh-TW" altLang="en-US" sz="33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兩小題的終端機顯示結果截圖，壓縮後上傳。</a:t>
            </a:r>
            <a:r>
              <a:rPr lang="en-US" altLang="zh-TW" sz="2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(.c</a:t>
            </a:r>
            <a:r>
              <a:rPr lang="zh-TW" altLang="en-US" sz="2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檔命名規則 </a:t>
            </a:r>
            <a:r>
              <a:rPr lang="en-US" altLang="zh-TW" sz="2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2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學號</a:t>
            </a:r>
            <a:r>
              <a:rPr lang="en-US" altLang="zh-TW" sz="2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_</a:t>
            </a:r>
            <a:r>
              <a:rPr lang="zh-TW" altLang="en-US" sz="2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題號</a:t>
            </a:r>
            <a:r>
              <a:rPr lang="en-US" altLang="zh-TW" sz="29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.c)</a:t>
            </a:r>
          </a:p>
          <a:p>
            <a:pPr marL="0" lvl="0" indent="0" algn="l" rtl="0">
              <a:spcBef>
                <a:spcPts val="1044"/>
              </a:spcBef>
              <a:spcAft>
                <a:spcPts val="0"/>
              </a:spcAft>
              <a:buClr>
                <a:schemeClr val="dk1"/>
              </a:buClr>
              <a:buSzPct val="115000"/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  <a:sym typeface="Times New Roman"/>
            </a:endParaRPr>
          </a:p>
          <a:p>
            <a:pPr marL="285750" lvl="0" indent="-123634" algn="l" rtl="0">
              <a:spcBef>
                <a:spcPts val="1044"/>
              </a:spcBef>
              <a:spcAft>
                <a:spcPts val="0"/>
              </a:spcAft>
              <a:buSzPct val="115000"/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293" name="Google Shape;293;p18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>
            <a:spLocks noGrp="1"/>
          </p:cNvSpPr>
          <p:nvPr>
            <p:ph type="title"/>
          </p:nvPr>
        </p:nvSpPr>
        <p:spPr>
          <a:xfrm>
            <a:off x="1295401" y="998757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Kernel Data Structures</a:t>
            </a:r>
            <a:endParaRPr b="1"/>
          </a:p>
        </p:txBody>
      </p:sp>
      <p:sp>
        <p:nvSpPr>
          <p:cNvPr id="154" name="Google Shape;154;p2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5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Linked lists: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鏈結串列中資料是創建並插入串列中的，資料不一定在記憶體中連續區域，因此需要鏈結在一起(每個資料都指向下一個資料的指針)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970"/>
              </a:spcBef>
              <a:spcAft>
                <a:spcPts val="0"/>
              </a:spcAft>
              <a:buSzPct val="115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Queues: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佇列是FIFO，只允許在後端(rear)進行插入，在前端(front)進行刪除。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970"/>
              </a:spcBef>
              <a:spcAft>
                <a:spcPts val="0"/>
              </a:spcAft>
              <a:buSzPct val="115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Maps: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稱為關聯陣列，其中每個key與特定值相關聯，它包含Add(key,value)、Remove(key)、value = Lookup(key)</a:t>
            </a:r>
            <a:endParaRPr/>
          </a:p>
          <a:p>
            <a:pPr marL="285750" lvl="0" indent="-285750" algn="l" rtl="0">
              <a:lnSpc>
                <a:spcPct val="150000"/>
              </a:lnSpc>
              <a:spcBef>
                <a:spcPts val="970"/>
              </a:spcBef>
              <a:spcAft>
                <a:spcPts val="0"/>
              </a:spcAft>
              <a:buSzPct val="115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Binary trees: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二元樹是每個節點最多只有兩個分支的樹狀結構。通常分為左子樹、右子樹。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123634" algn="l" rtl="0">
              <a:spcBef>
                <a:spcPts val="1044"/>
              </a:spcBef>
              <a:spcAft>
                <a:spcPts val="0"/>
              </a:spcAft>
              <a:buSzPct val="115000"/>
              <a:buNone/>
            </a:pPr>
            <a:endParaRPr/>
          </a:p>
        </p:txBody>
      </p:sp>
      <p:sp>
        <p:nvSpPr>
          <p:cNvPr id="155" name="Google Shape;155;p2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Linked Lists</a:t>
            </a:r>
            <a:endParaRPr b="1"/>
          </a:p>
        </p:txBody>
      </p:sp>
      <p:pic>
        <p:nvPicPr>
          <p:cNvPr id="161" name="Google Shape;161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55221" y="2520806"/>
            <a:ext cx="5681558" cy="426562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Singly Linked List</a:t>
            </a:r>
            <a:endParaRPr b="1"/>
          </a:p>
        </p:txBody>
      </p:sp>
      <p:sp>
        <p:nvSpPr>
          <p:cNvPr id="168" name="Google Shape;168;p4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968344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185"/>
              <a:buChar char="•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單向連結串列的每個節點只記錄了下一個節點(或者上一個節點)，而尾端的節點指向空值。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147002" algn="l" rtl="0">
              <a:spcBef>
                <a:spcPts val="980"/>
              </a:spcBef>
              <a:spcAft>
                <a:spcPts val="0"/>
              </a:spcAft>
              <a:buSzPts val="2185"/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147002" algn="l" rtl="0">
              <a:spcBef>
                <a:spcPts val="980"/>
              </a:spcBef>
              <a:spcAft>
                <a:spcPts val="0"/>
              </a:spcAft>
              <a:buSzPts val="2185"/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spcBef>
                <a:spcPts val="980"/>
              </a:spcBef>
              <a:spcAft>
                <a:spcPts val="0"/>
              </a:spcAft>
              <a:buSzPts val="2185"/>
              <a:buChar char="•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插入新節點示意圖								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900" y="3233737"/>
            <a:ext cx="38862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5401" y="4770968"/>
            <a:ext cx="45148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"/>
          <p:cNvSpPr txBox="1"/>
          <p:nvPr/>
        </p:nvSpPr>
        <p:spPr>
          <a:xfrm>
            <a:off x="6096000" y="3831679"/>
            <a:ext cx="2178802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8D08F"/>
              </a:buClr>
              <a:buSzPts val="1900"/>
              <a:buFont typeface="Arial"/>
              <a:buChar char="•"/>
            </a:pPr>
            <a:r>
              <a:rPr lang="en-US" sz="1900" b="0" i="0" u="none" strike="noStrike" cap="none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移除節點示意圖</a:t>
            </a:r>
            <a:endParaRPr sz="1900" b="0" i="0" u="none" strike="noStrike" cap="none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2" name="Google Shape;17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3408" y="4387577"/>
            <a:ext cx="361950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4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Doubly Linked List</a:t>
            </a:r>
            <a:endParaRPr b="1"/>
          </a:p>
        </p:txBody>
      </p:sp>
      <p:sp>
        <p:nvSpPr>
          <p:cNvPr id="179" name="Google Shape;179;p5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185"/>
              <a:buChar char="•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雙向連結串列則同時記錄了下一個節點和上一個節點，除了尾端節點的下一個節點指向空值外，第一個節點的前一個節點也指向空值。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147002" algn="l" rtl="0">
              <a:spcBef>
                <a:spcPts val="980"/>
              </a:spcBef>
              <a:spcAft>
                <a:spcPts val="0"/>
              </a:spcAft>
              <a:buSzPts val="2185"/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147002" algn="l" rtl="0">
              <a:spcBef>
                <a:spcPts val="980"/>
              </a:spcBef>
              <a:spcAft>
                <a:spcPts val="0"/>
              </a:spcAft>
              <a:buSzPts val="2185"/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147002" algn="l" rtl="0">
              <a:spcBef>
                <a:spcPts val="980"/>
              </a:spcBef>
              <a:spcAft>
                <a:spcPts val="0"/>
              </a:spcAft>
              <a:buSzPts val="2185"/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147002" algn="l" rtl="0">
              <a:spcBef>
                <a:spcPts val="980"/>
              </a:spcBef>
              <a:spcAft>
                <a:spcPts val="0"/>
              </a:spcAft>
              <a:buSzPts val="2185"/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spcBef>
                <a:spcPts val="980"/>
              </a:spcBef>
              <a:spcAft>
                <a:spcPts val="0"/>
              </a:spcAft>
              <a:buSzPts val="2185"/>
              <a:buChar char="•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因為多紀錄了上一個節點，所以就能夠解決單向連結串列移除節點問題。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147002" algn="l" rtl="0">
              <a:spcBef>
                <a:spcPts val="980"/>
              </a:spcBef>
              <a:spcAft>
                <a:spcPts val="0"/>
              </a:spcAft>
              <a:buSzPts val="2185"/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6483" y="3873731"/>
            <a:ext cx="6788715" cy="452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Doubly Linked List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6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139700" algn="l" rtl="0">
              <a:spcBef>
                <a:spcPts val="0"/>
              </a:spcBef>
              <a:spcAft>
                <a:spcPts val="0"/>
              </a:spcAft>
              <a:buSzPts val="2300"/>
              <a:buFont typeface="Arial"/>
              <a:buNone/>
            </a:pP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marL="285750" lvl="0" indent="-110490" algn="l" rtl="0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110490" algn="l" rtl="0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endParaRPr/>
          </a:p>
        </p:txBody>
      </p:sp>
      <p:sp>
        <p:nvSpPr>
          <p:cNvPr id="188" name="Google Shape;188;p6"/>
          <p:cNvSpPr/>
          <p:nvPr/>
        </p:nvSpPr>
        <p:spPr>
          <a:xfrm>
            <a:off x="1046018" y="2460566"/>
            <a:ext cx="4232563" cy="2028305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 </a:t>
            </a:r>
            <a:r>
              <a:rPr lang="en-US" sz="28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list_head</a:t>
            </a:r>
            <a:r>
              <a:rPr lang="en-US" sz="2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list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*next: list</a:t>
            </a:r>
            <a:r>
              <a:rPr lang="en-US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中下一個</a:t>
            </a:r>
            <a:endParaRPr sz="2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*prev: list</a:t>
            </a:r>
            <a:r>
              <a:rPr lang="en-US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中上一個</a:t>
            </a:r>
            <a:endParaRPr sz="2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1046018" y="4663438"/>
            <a:ext cx="4232563" cy="2028305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INIT_LIST_HEAD（）: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將list 初始化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6468688" y="2460566"/>
            <a:ext cx="4232563" cy="2028305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list_add_tail（）: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將值添加到list</a:t>
            </a:r>
            <a:endParaRPr/>
          </a:p>
        </p:txBody>
      </p:sp>
      <p:sp>
        <p:nvSpPr>
          <p:cNvPr id="191" name="Google Shape;191;p6"/>
          <p:cNvSpPr/>
          <p:nvPr/>
        </p:nvSpPr>
        <p:spPr>
          <a:xfrm>
            <a:off x="6468688" y="4663437"/>
            <a:ext cx="4232563" cy="2028305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list_del():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從list中的值刪除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6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Kernel memory distribution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7"/>
          <p:cNvSpPr txBox="1"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kmalloc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（size_t size，int flags) ;</a:t>
            </a:r>
            <a:endParaRPr sz="2800" b="1"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是用於分配核心記憶體。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GFP_KERNEL: 表示核心記憶體配置方式，當無法配置記憶體時，便會做等待的動作，直到有新的配置。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160"/>
              </a:spcBef>
              <a:spcAft>
                <a:spcPts val="0"/>
              </a:spcAft>
              <a:buSzPts val="3220"/>
              <a:buNone/>
            </a:pP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void </a:t>
            </a: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kfree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 (const void </a:t>
            </a:r>
            <a:r>
              <a:rPr lang="en-US" sz="28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*p</a:t>
            </a: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) ;</a:t>
            </a:r>
            <a:endParaRPr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276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kfree: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釋放kmalloc所分配的記憶體。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110490" algn="l" rtl="0">
              <a:spcBef>
                <a:spcPts val="1080"/>
              </a:spcBef>
              <a:spcAft>
                <a:spcPts val="0"/>
              </a:spcAft>
              <a:buSzPts val="2760"/>
              <a:buFont typeface="Arial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110490" algn="l" rtl="0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110490" algn="l" rtl="0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110490" algn="l" rtl="0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endParaRPr/>
          </a:p>
        </p:txBody>
      </p:sp>
      <p:sp>
        <p:nvSpPr>
          <p:cNvPr id="199" name="Google Shape;199;p7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Kernel code(1)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" name="Google Shape;205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31127" y="71717"/>
            <a:ext cx="5929746" cy="671456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Kernel code(2)</a:t>
            </a:r>
            <a:endParaRPr/>
          </a:p>
        </p:txBody>
      </p:sp>
      <p:pic>
        <p:nvPicPr>
          <p:cNvPr id="212" name="Google Shape;212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04393" y="177800"/>
            <a:ext cx="8183514" cy="656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"/>
          <p:cNvSpPr txBox="1">
            <a:spLocks noGrp="1"/>
          </p:cNvSpPr>
          <p:nvPr>
            <p:ph type="sldNum" idx="12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有機">
  <a:themeElements>
    <a:clrScheme name="有機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662</Words>
  <Application>Microsoft Office PowerPoint</Application>
  <PresentationFormat>寬螢幕</PresentationFormat>
  <Paragraphs>109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Times New Roman</vt:lpstr>
      <vt:lpstr>Noto Sans Symbols</vt:lpstr>
      <vt:lpstr>Arial</vt:lpstr>
      <vt:lpstr>Calibri</vt:lpstr>
      <vt:lpstr>Garamond</vt:lpstr>
      <vt:lpstr>微軟正黑體</vt:lpstr>
      <vt:lpstr>DFKai-SB</vt:lpstr>
      <vt:lpstr>有機</vt:lpstr>
      <vt:lpstr>Operating System</vt:lpstr>
      <vt:lpstr>Kernel Data Structures</vt:lpstr>
      <vt:lpstr>Linked Lists</vt:lpstr>
      <vt:lpstr>Singly Linked List</vt:lpstr>
      <vt:lpstr>Doubly Linked List</vt:lpstr>
      <vt:lpstr>Doubly Linked List</vt:lpstr>
      <vt:lpstr>Kernel memory distribution</vt:lpstr>
      <vt:lpstr>Kernel code(1)</vt:lpstr>
      <vt:lpstr>Kernel code(2)</vt:lpstr>
      <vt:lpstr>Makefile</vt:lpstr>
      <vt:lpstr>Makefile</vt:lpstr>
      <vt:lpstr>Complie</vt:lpstr>
      <vt:lpstr>Complie</vt:lpstr>
      <vt:lpstr>Complie</vt:lpstr>
      <vt:lpstr>Complie</vt:lpstr>
      <vt:lpstr>Compile</vt:lpstr>
      <vt:lpstr>Compile</vt:lpstr>
      <vt:lpstr>練習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</dc:title>
  <dc:creator>LAB</dc:creator>
  <cp:lastModifiedBy>皓翔 楊</cp:lastModifiedBy>
  <cp:revision>1</cp:revision>
  <dcterms:created xsi:type="dcterms:W3CDTF">2018-09-10T07:34:12Z</dcterms:created>
  <dcterms:modified xsi:type="dcterms:W3CDTF">2023-10-12T15:44:32Z</dcterms:modified>
</cp:coreProperties>
</file>